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9" r:id="rId10"/>
    <p:sldId id="267" r:id="rId11"/>
    <p:sldId id="266" r:id="rId12"/>
    <p:sldId id="265" r:id="rId13"/>
    <p:sldId id="264" r:id="rId14"/>
    <p:sldId id="271" r:id="rId15"/>
    <p:sldId id="270" r:id="rId16"/>
    <p:sldId id="26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62" autoAdjust="0"/>
    <p:restoredTop sz="94660"/>
  </p:normalViewPr>
  <p:slideViewPr>
    <p:cSldViewPr>
      <p:cViewPr varScale="1">
        <p:scale>
          <a:sx n="70" d="100"/>
          <a:sy n="70" d="100"/>
        </p:scale>
        <p:origin x="132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9/17/2015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9/17/2015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9/17/2015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9/17/2015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9/17/2015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9/17/2015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9/17/2015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9/17/2015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9/17/2015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9/17/2015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9/17/2015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9/17/2015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American Civics:</a:t>
            </a:r>
            <a:br>
              <a:rPr lang="en-US" dirty="0" smtClean="0"/>
            </a:br>
            <a:r>
              <a:rPr lang="en-US" dirty="0" smtClean="0"/>
              <a:t>Parent’s Night Edition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</a:t>
            </a:r>
            <a:r>
              <a:rPr lang="en-US" dirty="0" smtClean="0"/>
              <a:t> Period: “The Patriots”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485" y="1676400"/>
            <a:ext cx="8526867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</a:t>
            </a:r>
            <a:r>
              <a:rPr lang="en-US" dirty="0" smtClean="0"/>
              <a:t> Period: “The Eagles”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0655" y="2057400"/>
            <a:ext cx="8760719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</a:t>
            </a:r>
            <a:r>
              <a:rPr lang="en-US" dirty="0" smtClean="0"/>
              <a:t> Period: “The Cavaliers”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47800"/>
            <a:ext cx="8534400" cy="5169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</a:t>
            </a:r>
            <a:r>
              <a:rPr lang="en-US" dirty="0" smtClean="0"/>
              <a:t> Period: “The Nationals”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75" y="2071688"/>
            <a:ext cx="90106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 Period: “The Raiders”</a:t>
            </a:r>
            <a:endParaRPr lang="en-US" dirty="0"/>
          </a:p>
        </p:txBody>
      </p:sp>
      <p:pic>
        <p:nvPicPr>
          <p:cNvPr id="4" name="Content Placeholder 3" descr="http://t0.gstatic.com/images?q=tbn:ANd9GcSr4RpCG9XlK56aoJ4tqv5JYEV4KRIwIXyIG7-G5e0cIwNQRJCc-A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81200"/>
            <a:ext cx="7772399" cy="4114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3894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Your Place in History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Defending Champions: </a:t>
            </a:r>
            <a:r>
              <a:rPr lang="en-US" dirty="0" smtClean="0"/>
              <a:t>The Raiders</a:t>
            </a:r>
            <a:endParaRPr lang="en-US" dirty="0" smtClean="0"/>
          </a:p>
          <a:p>
            <a:pPr lvl="1"/>
            <a:r>
              <a:rPr lang="en-US" dirty="0" smtClean="0"/>
              <a:t>Runner-up: The </a:t>
            </a:r>
            <a:r>
              <a:rPr lang="en-US" dirty="0" smtClean="0"/>
              <a:t>Patriots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Historic Rivalries:</a:t>
            </a:r>
          </a:p>
          <a:p>
            <a:pPr lvl="1"/>
            <a:r>
              <a:rPr lang="en-US" dirty="0" smtClean="0"/>
              <a:t>#1. Nationals vs. Eagles (the oldest and biggest)</a:t>
            </a:r>
          </a:p>
          <a:p>
            <a:pPr lvl="1"/>
            <a:r>
              <a:rPr lang="en-US" dirty="0" smtClean="0"/>
              <a:t>#2. Cavaliers vs. Patriots (the second biggest)</a:t>
            </a:r>
          </a:p>
          <a:p>
            <a:pPr lvl="1"/>
            <a:r>
              <a:rPr lang="en-US" dirty="0" smtClean="0"/>
              <a:t>#3. Patriots vs. Eagles (just never liked each other)</a:t>
            </a:r>
          </a:p>
          <a:p>
            <a:pPr lvl="1"/>
            <a:r>
              <a:rPr lang="en-US" dirty="0" smtClean="0"/>
              <a:t>#4. Cavaliers vs. Raiders</a:t>
            </a:r>
          </a:p>
          <a:p>
            <a:pPr lvl="1"/>
            <a:r>
              <a:rPr lang="en-US" dirty="0" smtClean="0"/>
              <a:t>#5. </a:t>
            </a:r>
            <a:r>
              <a:rPr lang="en-US" dirty="0" smtClean="0"/>
              <a:t>Patriots </a:t>
            </a:r>
            <a:r>
              <a:rPr lang="en-US" dirty="0" smtClean="0"/>
              <a:t>vs. </a:t>
            </a:r>
            <a:r>
              <a:rPr lang="en-US" smtClean="0"/>
              <a:t>Raiders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Final Thought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“The mind is not a vessel to be filled, but a fire to be lit.” –Plutarch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Welcome to American Civics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“People should not be afraid of their government, government should be afraid of their  people.” </a:t>
            </a:r>
          </a:p>
          <a:p>
            <a:endParaRPr lang="en-US" dirty="0" smtClean="0"/>
          </a:p>
          <a:p>
            <a:r>
              <a:rPr lang="en-US" dirty="0" smtClean="0"/>
              <a:t>The ideas that really matter…</a:t>
            </a:r>
          </a:p>
          <a:p>
            <a:pPr lvl="1"/>
            <a:r>
              <a:rPr lang="en-US" dirty="0" smtClean="0"/>
              <a:t>…Are older than the United States…</a:t>
            </a:r>
          </a:p>
          <a:p>
            <a:pPr lvl="1"/>
            <a:r>
              <a:rPr lang="en-US" dirty="0" smtClean="0"/>
              <a:t>…Have been debated since the beginning of civilization.</a:t>
            </a:r>
          </a:p>
          <a:p>
            <a:endParaRPr lang="en-US" dirty="0" smtClean="0"/>
          </a:p>
          <a:p>
            <a:r>
              <a:rPr lang="en-US" dirty="0" smtClean="0"/>
              <a:t>You are not what you were born, you are what you have it in you to be.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We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Semester: World History &amp; Government</a:t>
            </a:r>
          </a:p>
          <a:p>
            <a:pPr lvl="1"/>
            <a:r>
              <a:rPr lang="en-US" dirty="0" smtClean="0"/>
              <a:t>Unit I: Age of the Lawgivers (Egypt and Mesopotamia)</a:t>
            </a:r>
          </a:p>
          <a:p>
            <a:pPr lvl="1"/>
            <a:r>
              <a:rPr lang="en-US" dirty="0" smtClean="0"/>
              <a:t>Unit II: Age of Empires (Greece and Rome)</a:t>
            </a:r>
          </a:p>
          <a:p>
            <a:pPr lvl="1"/>
            <a:r>
              <a:rPr lang="en-US" dirty="0" smtClean="0"/>
              <a:t>Unit III: Age of Kings (Byzantine Empire and Medieval Europe)</a:t>
            </a:r>
          </a:p>
          <a:p>
            <a:pPr lvl="1"/>
            <a:r>
              <a:rPr lang="en-US" dirty="0" smtClean="0"/>
              <a:t>Unit IV: Toward a New Heaven and a New Earth (The Renaissance and the Enlightenment)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We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Second Semester: The United States – Government and Early Development</a:t>
            </a:r>
          </a:p>
          <a:p>
            <a:pPr lvl="1"/>
            <a:r>
              <a:rPr lang="en-US" dirty="0" smtClean="0"/>
              <a:t>Unit V: Brave New World (The Development of British America)</a:t>
            </a:r>
          </a:p>
          <a:p>
            <a:pPr lvl="1"/>
            <a:r>
              <a:rPr lang="en-US" dirty="0" smtClean="0"/>
              <a:t>Unit VI: The War for Independence (The American Revolution)</a:t>
            </a:r>
          </a:p>
          <a:p>
            <a:pPr lvl="1"/>
            <a:r>
              <a:rPr lang="en-US" dirty="0" smtClean="0"/>
              <a:t>Unit VII: We the People (The United States Constitution and American Government)</a:t>
            </a:r>
          </a:p>
          <a:p>
            <a:pPr lvl="1"/>
            <a:r>
              <a:rPr lang="en-US" dirty="0" smtClean="0"/>
              <a:t>Unit  VIII: Empire of Liberty (U.S. History from 1789 to 1824)</a:t>
            </a:r>
          </a:p>
          <a:p>
            <a:pPr lvl="1"/>
            <a:r>
              <a:rPr lang="en-US" dirty="0" smtClean="0"/>
              <a:t>Unit IX: Jacksonian Democracy and Manifest Destiny (U.S. History from 1824 to 1850)</a:t>
            </a:r>
          </a:p>
          <a:p>
            <a:pPr lvl="1"/>
            <a:r>
              <a:rPr lang="en-US" dirty="0" smtClean="0"/>
              <a:t>The United States Constitution Final Exam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to Succeed in Civics Without Really Trying</a:t>
            </a:r>
            <a:br>
              <a:rPr lang="en-US" dirty="0" smtClean="0"/>
            </a:br>
            <a:r>
              <a:rPr lang="en-US" dirty="0" smtClean="0"/>
              <a:t> (Very Much)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3400" dirty="0" smtClean="0"/>
              <a:t>Necessary Materials </a:t>
            </a:r>
          </a:p>
          <a:p>
            <a:pPr lvl="1"/>
            <a:r>
              <a:rPr lang="en-US" sz="3400" dirty="0" smtClean="0"/>
              <a:t>3 subject spiral college-ruled notebook</a:t>
            </a:r>
          </a:p>
          <a:p>
            <a:pPr lvl="1"/>
            <a:r>
              <a:rPr lang="en-US" sz="3400" dirty="0" smtClean="0"/>
              <a:t>1 Three-ring binder</a:t>
            </a:r>
          </a:p>
          <a:p>
            <a:pPr lvl="1"/>
            <a:r>
              <a:rPr lang="en-US" sz="3400" dirty="0" smtClean="0"/>
              <a:t>Plenty of Pencils/Pens</a:t>
            </a:r>
          </a:p>
          <a:p>
            <a:pPr lvl="1"/>
            <a:r>
              <a:rPr lang="en-US" sz="3400" dirty="0" smtClean="0"/>
              <a:t>High-lighters (Yellow, Green, Blue, Pink, Red)</a:t>
            </a:r>
          </a:p>
          <a:p>
            <a:endParaRPr lang="en-US" sz="3400" dirty="0" smtClean="0"/>
          </a:p>
          <a:p>
            <a:pPr>
              <a:buNone/>
            </a:pPr>
            <a:r>
              <a:rPr lang="en-US" sz="3400" dirty="0" smtClean="0"/>
              <a:t>Breakdown of Grades</a:t>
            </a:r>
          </a:p>
          <a:p>
            <a:pPr lvl="1"/>
            <a:r>
              <a:rPr lang="en-US" sz="3400" dirty="0" smtClean="0"/>
              <a:t>Homework = </a:t>
            </a:r>
            <a:r>
              <a:rPr lang="en-US" sz="3400" dirty="0" smtClean="0"/>
              <a:t>25%</a:t>
            </a:r>
            <a:endParaRPr lang="en-US" sz="3400" dirty="0" smtClean="0"/>
          </a:p>
          <a:p>
            <a:pPr lvl="1"/>
            <a:r>
              <a:rPr lang="en-US" sz="3400" dirty="0" smtClean="0"/>
              <a:t>Tests = 25%</a:t>
            </a:r>
          </a:p>
          <a:p>
            <a:pPr lvl="1"/>
            <a:r>
              <a:rPr lang="en-US" sz="3400" dirty="0" smtClean="0"/>
              <a:t>Classwork = </a:t>
            </a:r>
            <a:r>
              <a:rPr lang="en-US" sz="3400" dirty="0" smtClean="0"/>
              <a:t>10%</a:t>
            </a:r>
            <a:endParaRPr lang="en-US" sz="3400" dirty="0" smtClean="0"/>
          </a:p>
          <a:p>
            <a:pPr lvl="1"/>
            <a:r>
              <a:rPr lang="en-US" sz="3400" dirty="0" smtClean="0"/>
              <a:t>Quizzes = 20%</a:t>
            </a:r>
          </a:p>
          <a:p>
            <a:pPr lvl="1"/>
            <a:r>
              <a:rPr lang="en-US" sz="3400" dirty="0" smtClean="0"/>
              <a:t>Projects = 20%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Why Grades Add Up This 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 high homework grade WILL balance out a bad test grade (so bombing a test won’t kill you!)</a:t>
            </a:r>
          </a:p>
          <a:p>
            <a:pPr lvl="1"/>
            <a:r>
              <a:rPr lang="en-US" dirty="0" smtClean="0"/>
              <a:t>You can afford to miss a few assignments if you need too…but they will add up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Classwork/Quizzes/Projects combined = </a:t>
            </a:r>
            <a:r>
              <a:rPr lang="en-US" dirty="0" smtClean="0"/>
              <a:t>50%</a:t>
            </a:r>
            <a:endParaRPr lang="en-US" dirty="0" smtClean="0"/>
          </a:p>
          <a:p>
            <a:pPr lvl="1"/>
            <a:r>
              <a:rPr lang="en-US" dirty="0" smtClean="0"/>
              <a:t>If you do what is expected it is very difficult to fail this class </a:t>
            </a:r>
          </a:p>
          <a:p>
            <a:pPr lvl="1"/>
            <a:r>
              <a:rPr lang="en-US" dirty="0" smtClean="0"/>
              <a:t>But it has been done…if one chooses to…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Path to 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Make checking the </a:t>
            </a:r>
            <a:r>
              <a:rPr lang="en-US" b="1" dirty="0" err="1" smtClean="0">
                <a:solidFill>
                  <a:srgbClr val="FF0000"/>
                </a:solidFill>
              </a:rPr>
              <a:t>WikiSpace</a:t>
            </a:r>
            <a:r>
              <a:rPr lang="en-US" b="1" dirty="0" smtClean="0">
                <a:solidFill>
                  <a:srgbClr val="FF0000"/>
                </a:solidFill>
              </a:rPr>
              <a:t> or Facebook Page part of the daily routine</a:t>
            </a:r>
          </a:p>
          <a:p>
            <a:pPr lvl="1"/>
            <a:r>
              <a:rPr lang="en-US" b="1" dirty="0" smtClean="0"/>
              <a:t>Facebook.com/</a:t>
            </a:r>
            <a:r>
              <a:rPr lang="en-US" b="1" dirty="0" err="1" smtClean="0"/>
              <a:t>americancivicsclassroom</a:t>
            </a:r>
            <a:endParaRPr lang="en-US" b="1" dirty="0" smtClean="0"/>
          </a:p>
          <a:p>
            <a:pPr lvl="1"/>
            <a:r>
              <a:rPr lang="en-US" dirty="0" smtClean="0"/>
              <a:t>Contains copies of homework, links to fun websites, daily updates on our class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Class Archive (The Binders in the Front)</a:t>
            </a:r>
          </a:p>
          <a:p>
            <a:pPr lvl="1"/>
            <a:r>
              <a:rPr lang="en-US" dirty="0" smtClean="0"/>
              <a:t>For students who do not have internet access</a:t>
            </a:r>
          </a:p>
          <a:p>
            <a:r>
              <a:rPr lang="en-US" dirty="0" smtClean="0"/>
              <a:t>Parental Involvement</a:t>
            </a:r>
          </a:p>
          <a:p>
            <a:pPr lvl="1"/>
            <a:r>
              <a:rPr lang="en-US" dirty="0" smtClean="0"/>
              <a:t>We love to have fun…stop in anytime!</a:t>
            </a:r>
          </a:p>
          <a:p>
            <a:pPr lvl="1"/>
            <a:r>
              <a:rPr lang="en-US" dirty="0" smtClean="0"/>
              <a:t>Drop a line and email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Competition Never Hurts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 promote competition between my classes…</a:t>
            </a:r>
          </a:p>
          <a:p>
            <a:pPr lvl="1"/>
            <a:r>
              <a:rPr lang="en-US" dirty="0" smtClean="0"/>
              <a:t>I will rank my classes just like </a:t>
            </a:r>
          </a:p>
          <a:p>
            <a:pPr lvl="1"/>
            <a:r>
              <a:rPr lang="en-US" dirty="0" smtClean="0"/>
              <a:t>The Coaches Poll in NCAA Football or</a:t>
            </a:r>
          </a:p>
          <a:p>
            <a:pPr lvl="1"/>
            <a:r>
              <a:rPr lang="en-US" dirty="0" smtClean="0"/>
              <a:t>The Associated Press (AP) Poll in NCAA Basketball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 Each class has a team name that was chosen from history:</a:t>
            </a:r>
          </a:p>
          <a:p>
            <a:pPr lvl="1"/>
            <a:r>
              <a:rPr lang="en-US" dirty="0" smtClean="0"/>
              <a:t>Military Squadrons of the  Continental Army in the American Revolution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It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You have 5 Days (Friday to Thursday)</a:t>
            </a:r>
          </a:p>
          <a:p>
            <a:endParaRPr lang="en-US" dirty="0" smtClean="0"/>
          </a:p>
          <a:p>
            <a:r>
              <a:rPr lang="en-US" dirty="0" smtClean="0"/>
              <a:t>By doing things like:</a:t>
            </a:r>
          </a:p>
          <a:p>
            <a:pPr lvl="1"/>
            <a:r>
              <a:rPr lang="en-US" dirty="0" smtClean="0"/>
              <a:t>Entering class PROFESSIONALLY and SILENTLY</a:t>
            </a:r>
          </a:p>
          <a:p>
            <a:pPr lvl="1"/>
            <a:r>
              <a:rPr lang="en-US" dirty="0" smtClean="0"/>
              <a:t>Getting started IMMEDIATELY on </a:t>
            </a:r>
            <a:r>
              <a:rPr lang="en-US" dirty="0" err="1" smtClean="0"/>
              <a:t>warmup</a:t>
            </a:r>
            <a:endParaRPr lang="en-US" dirty="0" smtClean="0"/>
          </a:p>
          <a:p>
            <a:pPr lvl="1"/>
            <a:r>
              <a:rPr lang="en-US" dirty="0" smtClean="0"/>
              <a:t>Participating POSITIVELY in class</a:t>
            </a:r>
          </a:p>
          <a:p>
            <a:pPr lvl="1"/>
            <a:r>
              <a:rPr lang="en-US" dirty="0" smtClean="0"/>
              <a:t>Being PREPARED for class (with ALL MATERIALS)</a:t>
            </a:r>
          </a:p>
          <a:p>
            <a:pPr lvl="1"/>
            <a:r>
              <a:rPr lang="en-US" dirty="0" smtClean="0"/>
              <a:t>Being RESPECTFUL, CIVIL, and POLITE (NOT talking out of turn, randomly screaming, or yelling, </a:t>
            </a:r>
            <a:r>
              <a:rPr lang="en-US" smtClean="0"/>
              <a:t>sitting professionally)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You earn points toward your weekly (and yearly) total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2319</TotalTime>
  <Words>673</Words>
  <Application>Microsoft Office PowerPoint</Application>
  <PresentationFormat>On-screen Show (4:3)</PresentationFormat>
  <Paragraphs>90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Consolas</vt:lpstr>
      <vt:lpstr>Corbel</vt:lpstr>
      <vt:lpstr>Wingdings</vt:lpstr>
      <vt:lpstr>Wingdings 2</vt:lpstr>
      <vt:lpstr>Wingdings 3</vt:lpstr>
      <vt:lpstr>Default Theme</vt:lpstr>
      <vt:lpstr>American Civics: Parent’s Night Edition</vt:lpstr>
      <vt:lpstr>Welcome to American Civics</vt:lpstr>
      <vt:lpstr>What We Study</vt:lpstr>
      <vt:lpstr>What We Study</vt:lpstr>
      <vt:lpstr>How to Succeed in Civics Without Really Trying  (Very Much) </vt:lpstr>
      <vt:lpstr>Why Grades Add Up This Way</vt:lpstr>
      <vt:lpstr>The Path to Success</vt:lpstr>
      <vt:lpstr>Competition Never Hurts</vt:lpstr>
      <vt:lpstr>How It Works</vt:lpstr>
      <vt:lpstr>A Period: “The Patriots”</vt:lpstr>
      <vt:lpstr>B Period: “The Eagles”</vt:lpstr>
      <vt:lpstr>C Period: “The Cavaliers”</vt:lpstr>
      <vt:lpstr>E Period: “The Nationals”</vt:lpstr>
      <vt:lpstr>F Period: “The Raiders”</vt:lpstr>
      <vt:lpstr>Your Place in History</vt:lpstr>
      <vt:lpstr>A Final Thought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American Civics: Parent’s Night Edition</dc:title>
  <dc:creator>Lawrence Ashley Staten</dc:creator>
  <cp:lastModifiedBy>Lawrence Staten</cp:lastModifiedBy>
  <cp:revision>25</cp:revision>
  <dcterms:created xsi:type="dcterms:W3CDTF">2011-09-22T16:52:23Z</dcterms:created>
  <dcterms:modified xsi:type="dcterms:W3CDTF">2015-09-17T19:24:35Z</dcterms:modified>
</cp:coreProperties>
</file>